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7" r:id="rId3"/>
    <p:sldId id="260" r:id="rId4"/>
    <p:sldId id="271" r:id="rId5"/>
    <p:sldId id="261" r:id="rId6"/>
    <p:sldId id="262" r:id="rId7"/>
    <p:sldId id="263" r:id="rId8"/>
    <p:sldId id="272" r:id="rId9"/>
    <p:sldId id="273" r:id="rId10"/>
    <p:sldId id="274" r:id="rId11"/>
    <p:sldId id="270" r:id="rId12"/>
    <p:sldId id="266" r:id="rId13"/>
  </p:sldIdLst>
  <p:sldSz cx="9144000" cy="6858000" type="screen4x3"/>
  <p:notesSz cx="6858000" cy="9144000"/>
  <p:embeddedFontLst>
    <p:embeddedFont>
      <p:font typeface="Tahoma" panose="020B0604030504040204" pitchFamily="34" charset="0"/>
      <p:regular r:id="rId15"/>
      <p:bold r:id="rId16"/>
    </p:embeddedFont>
    <p:embeddedFont>
      <p:font typeface="Calibri" panose="020F0502020204030204" pitchFamily="34" charset="0"/>
      <p:regular r:id="rId17"/>
      <p:bold r:id="rId18"/>
      <p:italic r:id="rId19"/>
      <p:boldItalic r:id="rId20"/>
    </p:embeddedFont>
    <p:embeddedFont>
      <p:font typeface="Arial Black" panose="020B0A04020102020204" pitchFamily="34" charset="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62" autoAdjust="0"/>
  </p:normalViewPr>
  <p:slideViewPr>
    <p:cSldViewPr snapToGrid="0">
      <p:cViewPr>
        <p:scale>
          <a:sx n="73" d="100"/>
          <a:sy n="73" d="100"/>
        </p:scale>
        <p:origin x="11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55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87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79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Lou Mayo has over 20 years experience in program management, supporting NASA and NOAA including over 10 years managing efforts for the NASA National Space Science Data Center and the Space Physics Data Facility. He has over 20 years experience in planetary research working on special problems concerning planetary atmospheres. He served for 11 years on the Voyager IRIS and Cassini CIRS teams. He has over 15 years experience developing and implementing space science education programs on both regional and national levels and is a professor of astronomy at Marymount University and member of the DC Space Grant Consortium. He has authored numerous articles on astronomy and astronomy education and is a frequent speaker on space science and astronomy for the public.</a:t>
            </a: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41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9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Mention the HAL Yahoo group has over 400 members, and the Facebook group has 282 members.  Obviously, not all of those folks are HAL members, but they are all astronomy enthusiasts</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745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fontAlgn="base"/>
            <a:r>
              <a:rPr lang="en-US" sz="1200" b="1" i="0" u="none" strike="noStrike" kern="1200" cap="none" dirty="0" smtClean="0">
                <a:solidFill>
                  <a:schemeClr val="dk1"/>
                </a:solidFill>
                <a:effectLst/>
                <a:latin typeface="Calibri"/>
                <a:ea typeface="Calibri"/>
                <a:cs typeface="Calibri"/>
                <a:sym typeface="Calibri"/>
              </a:rPr>
              <a:t>Brief Bio</a:t>
            </a:r>
          </a:p>
          <a:p>
            <a:pPr fontAlgn="base"/>
            <a:r>
              <a:rPr lang="en-US" sz="1200" b="0" i="0" u="none" strike="noStrike" kern="1200" cap="none" dirty="0" smtClean="0">
                <a:solidFill>
                  <a:schemeClr val="dk1"/>
                </a:solidFill>
                <a:effectLst/>
                <a:latin typeface="Calibri"/>
                <a:ea typeface="Calibri"/>
                <a:cs typeface="Calibri"/>
                <a:sym typeface="Calibri"/>
              </a:rPr>
              <a:t>After a short post-doctoral position at MIT (1993-1994), Dr. Szabo accepted a National Research Council (NRC) Research Associate position at the NASA/Goddard Space Flight Center (1994-1996). After the conclusion of the NRC fellowship, Dr. Szabo became a Hughes STX principal scientist contracted to GSFC until February 1998 when he was appointed a NASA civil service astrophysicist at the GSFC. Dr. Szabo is a member of the American Geophysical Union and has refereed for several journals. He has authored or co-authored over 90 scientific papers.</a:t>
            </a:r>
            <a:r>
              <a:rPr lang="en-US" dirty="0" smtClean="0"/>
              <a:t/>
            </a:r>
            <a:br>
              <a:rPr lang="en-US" dirty="0" smtClean="0"/>
            </a:br>
            <a:r>
              <a:rPr lang="en-US" sz="1200" b="0" i="0" u="none" strike="noStrike" kern="1200" cap="none" dirty="0" smtClean="0">
                <a:solidFill>
                  <a:schemeClr val="dk1"/>
                </a:solidFill>
                <a:effectLst/>
                <a:latin typeface="Calibri"/>
                <a:ea typeface="Calibri"/>
                <a:cs typeface="Calibri"/>
                <a:sym typeface="Calibri"/>
              </a:rPr>
              <a:t>Dr. Szabo specializes in </a:t>
            </a:r>
            <a:r>
              <a:rPr lang="en-US" sz="1200" b="0" i="0" u="none" strike="noStrike" kern="1200" cap="none" dirty="0" err="1" smtClean="0">
                <a:solidFill>
                  <a:schemeClr val="dk1"/>
                </a:solidFill>
                <a:effectLst/>
                <a:latin typeface="Calibri"/>
                <a:ea typeface="Calibri"/>
                <a:cs typeface="Calibri"/>
                <a:sym typeface="Calibri"/>
              </a:rPr>
              <a:t>heliospheric</a:t>
            </a:r>
            <a:r>
              <a:rPr lang="en-US" sz="1200" b="0" i="0" u="none" strike="noStrike" kern="1200" cap="none" dirty="0" smtClean="0">
                <a:solidFill>
                  <a:schemeClr val="dk1"/>
                </a:solidFill>
                <a:effectLst/>
                <a:latin typeface="Calibri"/>
                <a:ea typeface="Calibri"/>
                <a:cs typeface="Calibri"/>
                <a:sym typeface="Calibri"/>
              </a:rPr>
              <a:t> and </a:t>
            </a:r>
            <a:r>
              <a:rPr lang="en-US" sz="1200" b="0" i="0" u="none" strike="noStrike" kern="1200" cap="none" dirty="0" err="1" smtClean="0">
                <a:solidFill>
                  <a:schemeClr val="dk1"/>
                </a:solidFill>
                <a:effectLst/>
                <a:latin typeface="Calibri"/>
                <a:ea typeface="Calibri"/>
                <a:cs typeface="Calibri"/>
                <a:sym typeface="Calibri"/>
              </a:rPr>
              <a:t>magnetospheric</a:t>
            </a:r>
            <a:r>
              <a:rPr lang="en-US" sz="1200" b="0" i="0" u="none" strike="noStrike" kern="1200" cap="none" dirty="0" smtClean="0">
                <a:solidFill>
                  <a:schemeClr val="dk1"/>
                </a:solidFill>
                <a:effectLst/>
                <a:latin typeface="Calibri"/>
                <a:ea typeface="Calibri"/>
                <a:cs typeface="Calibri"/>
                <a:sym typeface="Calibri"/>
              </a:rPr>
              <a:t> shocks and discontinuities. His work includes the extension of the MHD "Rankine-</a:t>
            </a:r>
            <a:r>
              <a:rPr lang="en-US" sz="1200" b="0" i="0" u="none" strike="noStrike" kern="1200" cap="none" dirty="0" err="1" smtClean="0">
                <a:solidFill>
                  <a:schemeClr val="dk1"/>
                </a:solidFill>
                <a:effectLst/>
                <a:latin typeface="Calibri"/>
                <a:ea typeface="Calibri"/>
                <a:cs typeface="Calibri"/>
                <a:sym typeface="Calibri"/>
              </a:rPr>
              <a:t>Hugoniot</a:t>
            </a:r>
            <a:r>
              <a:rPr lang="en-US" sz="1200" b="0" i="0" u="none" strike="noStrike" kern="1200" cap="none" dirty="0" smtClean="0">
                <a:solidFill>
                  <a:schemeClr val="dk1"/>
                </a:solidFill>
                <a:effectLst/>
                <a:latin typeface="Calibri"/>
                <a:ea typeface="Calibri"/>
                <a:cs typeface="Calibri"/>
                <a:sym typeface="Calibri"/>
              </a:rPr>
              <a:t>" shock jump condition fitting technique. He has extensively analyzed the Earth, Uranus, and Neptune bow shocks. Dr. Szabo has also investigated the structure of the </a:t>
            </a:r>
            <a:r>
              <a:rPr lang="en-US" sz="1200" b="0" i="0" u="none" strike="noStrike" kern="1200" cap="none" dirty="0" err="1" smtClean="0">
                <a:solidFill>
                  <a:schemeClr val="dk1"/>
                </a:solidFill>
                <a:effectLst/>
                <a:latin typeface="Calibri"/>
                <a:ea typeface="Calibri"/>
                <a:cs typeface="Calibri"/>
                <a:sym typeface="Calibri"/>
              </a:rPr>
              <a:t>heliospheric</a:t>
            </a:r>
            <a:r>
              <a:rPr lang="en-US" sz="1200" b="0" i="0" u="none" strike="noStrike" kern="1200" cap="none" dirty="0" smtClean="0">
                <a:solidFill>
                  <a:schemeClr val="dk1"/>
                </a:solidFill>
                <a:effectLst/>
                <a:latin typeface="Calibri"/>
                <a:ea typeface="Calibri"/>
                <a:cs typeface="Calibri"/>
                <a:sym typeface="Calibri"/>
              </a:rPr>
              <a:t> current sheet and its evolution from the Sun. Recently, he has also investigated some aspects of interplanetary magnetic clouds and medium scale (10 days - 10 years) variations of </a:t>
            </a:r>
            <a:r>
              <a:rPr lang="en-US" sz="1200" b="0" i="0" u="none" strike="noStrike" kern="1200" cap="none" dirty="0" err="1" smtClean="0">
                <a:solidFill>
                  <a:schemeClr val="dk1"/>
                </a:solidFill>
                <a:effectLst/>
                <a:latin typeface="Calibri"/>
                <a:ea typeface="Calibri"/>
                <a:cs typeface="Calibri"/>
                <a:sym typeface="Calibri"/>
              </a:rPr>
              <a:t>magnetofluid</a:t>
            </a:r>
            <a:r>
              <a:rPr lang="en-US" sz="1200" b="0" i="0" u="none" strike="noStrike" kern="1200" cap="none" dirty="0" smtClean="0">
                <a:solidFill>
                  <a:schemeClr val="dk1"/>
                </a:solidFill>
                <a:effectLst/>
                <a:latin typeface="Calibri"/>
                <a:ea typeface="Calibri"/>
                <a:cs typeface="Calibri"/>
                <a:sym typeface="Calibri"/>
              </a:rPr>
              <a:t> parameters in the interplanetary medium. He has extensive experience analyzing and interpreting plasma and magnetic field data from the Voyagers, IMP 8, and WIND spacecraft. He is the data manager for the magnetic field investigation of WIND, serves as the Living With a Star Sentinels Study Scientist and leads the distributed data environment Virtual </a:t>
            </a:r>
            <a:r>
              <a:rPr lang="en-US" sz="1200" b="0" i="0" u="none" strike="noStrike" kern="1200" cap="none" dirty="0" err="1" smtClean="0">
                <a:solidFill>
                  <a:schemeClr val="dk1"/>
                </a:solidFill>
                <a:effectLst/>
                <a:latin typeface="Calibri"/>
                <a:ea typeface="Calibri"/>
                <a:cs typeface="Calibri"/>
                <a:sym typeface="Calibri"/>
              </a:rPr>
              <a:t>Heliospheric</a:t>
            </a:r>
            <a:r>
              <a:rPr lang="en-US" sz="1200" b="0" i="0" u="none" strike="noStrike" kern="1200" cap="none" dirty="0" smtClean="0">
                <a:solidFill>
                  <a:schemeClr val="dk1"/>
                </a:solidFill>
                <a:effectLst/>
                <a:latin typeface="Calibri"/>
                <a:ea typeface="Calibri"/>
                <a:cs typeface="Calibri"/>
                <a:sym typeface="Calibri"/>
              </a:rPr>
              <a:t> Observatory consortium.</a:t>
            </a:r>
          </a:p>
          <a:p>
            <a:pPr fontAlgn="base"/>
            <a:r>
              <a:rPr lang="en-US" sz="1200" b="1" i="0" u="none" strike="noStrike" kern="1200" cap="none" dirty="0" smtClean="0">
                <a:solidFill>
                  <a:schemeClr val="dk1"/>
                </a:solidFill>
                <a:effectLst/>
                <a:latin typeface="Calibri"/>
                <a:ea typeface="Calibri"/>
                <a:cs typeface="Calibri"/>
                <a:sym typeface="Calibri"/>
              </a:rPr>
              <a:t>Education</a:t>
            </a:r>
          </a:p>
          <a:p>
            <a:pPr fontAlgn="base"/>
            <a:r>
              <a:rPr lang="en-US" sz="1200" b="0" i="0" u="none" strike="noStrike" kern="1200" cap="none" dirty="0" smtClean="0">
                <a:solidFill>
                  <a:schemeClr val="dk1"/>
                </a:solidFill>
                <a:effectLst/>
                <a:latin typeface="Calibri"/>
                <a:ea typeface="Calibri"/>
                <a:cs typeface="Calibri"/>
                <a:sym typeface="Calibri"/>
              </a:rPr>
              <a:t>B.A. (Physics and Applied Mathematics) The University of Chicago, May 1988</a:t>
            </a:r>
            <a:r>
              <a:rPr lang="en-US" dirty="0" smtClean="0"/>
              <a:t/>
            </a:r>
            <a:br>
              <a:rPr lang="en-US" dirty="0" smtClean="0"/>
            </a:br>
            <a:r>
              <a:rPr lang="en-US" sz="1200" b="0" i="0" u="none" strike="noStrike" kern="1200" cap="none" dirty="0" smtClean="0">
                <a:solidFill>
                  <a:schemeClr val="dk1"/>
                </a:solidFill>
                <a:effectLst/>
                <a:latin typeface="Calibri"/>
                <a:ea typeface="Calibri"/>
                <a:cs typeface="Calibri"/>
                <a:sym typeface="Calibri"/>
              </a:rPr>
              <a:t>Ph.D. (Physics) MIT, August, 1993; Thesis: Solar wind flow around Uranus and Neptune</a:t>
            </a:r>
          </a:p>
          <a:p>
            <a:pPr fontAlgn="base"/>
            <a:r>
              <a:rPr lang="en-US" sz="1200" b="1" i="0" u="none" strike="noStrike" kern="1200" cap="none" dirty="0" smtClean="0">
                <a:solidFill>
                  <a:schemeClr val="dk1"/>
                </a:solidFill>
                <a:effectLst/>
                <a:latin typeface="Calibri"/>
                <a:ea typeface="Calibri"/>
                <a:cs typeface="Calibri"/>
                <a:sym typeface="Calibri"/>
              </a:rPr>
              <a:t>Publications</a:t>
            </a:r>
          </a:p>
          <a:p>
            <a:pPr fontAlgn="base"/>
            <a:r>
              <a:rPr lang="en-US" sz="1200" b="0" i="0" u="none" strike="noStrike" kern="1200" cap="none" dirty="0" smtClean="0">
                <a:solidFill>
                  <a:schemeClr val="dk1"/>
                </a:solidFill>
                <a:effectLst/>
                <a:latin typeface="Calibri"/>
                <a:ea typeface="Calibri"/>
                <a:cs typeface="Calibri"/>
                <a:sym typeface="Calibri"/>
              </a:rPr>
              <a:t>Astrophysical Journal</a:t>
            </a:r>
          </a:p>
          <a:p>
            <a:pPr fontAlgn="base"/>
            <a:r>
              <a:rPr lang="en-US" sz="1200" b="0" i="0" u="none" strike="noStrike" kern="1200" cap="none" dirty="0" smtClean="0">
                <a:solidFill>
                  <a:schemeClr val="dk1"/>
                </a:solidFill>
                <a:effectLst/>
                <a:latin typeface="Calibri"/>
                <a:ea typeface="Calibri"/>
                <a:cs typeface="Calibri"/>
                <a:sym typeface="Calibri"/>
              </a:rPr>
              <a:t>Journal</a:t>
            </a:r>
            <a:r>
              <a:rPr lang="en-US" sz="1200" b="0" i="0" u="none" strike="noStrike" kern="1200" cap="none" baseline="0" dirty="0" smtClean="0">
                <a:solidFill>
                  <a:schemeClr val="dk1"/>
                </a:solidFill>
                <a:effectLst/>
                <a:latin typeface="Calibri"/>
                <a:ea typeface="Calibri"/>
                <a:cs typeface="Calibri"/>
                <a:sym typeface="Calibri"/>
              </a:rPr>
              <a:t> of </a:t>
            </a:r>
            <a:r>
              <a:rPr lang="en-US" sz="1200" b="0" i="0" u="none" strike="noStrike" kern="1200" cap="none" baseline="0" dirty="0" err="1" smtClean="0">
                <a:solidFill>
                  <a:schemeClr val="dk1"/>
                </a:solidFill>
                <a:effectLst/>
                <a:latin typeface="Calibri"/>
                <a:ea typeface="Calibri"/>
                <a:cs typeface="Calibri"/>
                <a:sym typeface="Calibri"/>
              </a:rPr>
              <a:t>Gophysical</a:t>
            </a:r>
            <a:r>
              <a:rPr lang="en-US" sz="1200" b="0" i="0" u="none" strike="noStrike" kern="1200" cap="none" baseline="0" dirty="0" smtClean="0">
                <a:solidFill>
                  <a:schemeClr val="dk1"/>
                </a:solidFill>
                <a:effectLst/>
                <a:latin typeface="Calibri"/>
                <a:ea typeface="Calibri"/>
                <a:cs typeface="Calibri"/>
                <a:sym typeface="Calibri"/>
              </a:rPr>
              <a:t> Research</a:t>
            </a:r>
          </a:p>
          <a:p>
            <a:pPr fontAlgn="base"/>
            <a:r>
              <a:rPr lang="en-US" sz="1200" b="0" i="0" u="none" strike="noStrike" kern="1200" cap="none" baseline="0" dirty="0" smtClean="0">
                <a:solidFill>
                  <a:schemeClr val="dk1"/>
                </a:solidFill>
                <a:effectLst/>
                <a:latin typeface="Calibri"/>
                <a:ea typeface="Calibri"/>
                <a:cs typeface="Calibri"/>
                <a:sym typeface="Calibri"/>
              </a:rPr>
              <a:t>Space Weather</a:t>
            </a: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24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59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Chuck </a:t>
            </a:r>
            <a:r>
              <a:rPr lang="en-US" sz="1200" b="0" i="0" u="none" strike="noStrike" kern="1200" cap="none" dirty="0" err="1" smtClean="0">
                <a:solidFill>
                  <a:schemeClr val="dk1"/>
                </a:solidFill>
                <a:effectLst/>
                <a:latin typeface="Calibri"/>
                <a:ea typeface="Calibri"/>
                <a:cs typeface="Calibri"/>
                <a:sym typeface="Calibri"/>
              </a:rPr>
              <a:t>Cynamon</a:t>
            </a:r>
            <a:r>
              <a:rPr lang="en-US" sz="1200" b="0" i="0" u="none" strike="noStrike" kern="1200" cap="none" dirty="0" smtClean="0">
                <a:solidFill>
                  <a:schemeClr val="dk1"/>
                </a:solidFill>
                <a:effectLst/>
                <a:latin typeface="Calibri"/>
                <a:ea typeface="Calibri"/>
                <a:cs typeface="Calibri"/>
                <a:sym typeface="Calibri"/>
              </a:rPr>
              <a:t> – First deep sky photo!</a:t>
            </a:r>
          </a:p>
          <a:p>
            <a:r>
              <a:rPr lang="en-US" sz="1200" b="0" i="0" u="none" strike="noStrike" kern="1200" cap="none" dirty="0" err="1" smtClean="0">
                <a:solidFill>
                  <a:schemeClr val="dk1"/>
                </a:solidFill>
                <a:effectLst/>
                <a:latin typeface="Calibri"/>
                <a:ea typeface="Calibri"/>
                <a:cs typeface="Calibri"/>
                <a:sym typeface="Calibri"/>
              </a:rPr>
              <a:t>Kitt</a:t>
            </a:r>
            <a:r>
              <a:rPr lang="en-US" sz="1200" b="0" i="0" u="none" strike="noStrike" kern="1200" cap="none" dirty="0" smtClean="0">
                <a:solidFill>
                  <a:schemeClr val="dk1"/>
                </a:solidFill>
                <a:effectLst/>
                <a:latin typeface="Calibri"/>
                <a:ea typeface="Calibri"/>
                <a:cs typeface="Calibri"/>
                <a:sym typeface="Calibri"/>
              </a:rPr>
              <a:t> Peak overnight observing program on Oct 30, 2016</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This is NGC 7479 (aka C44).  Light was collected by 10” GSO on an astrophysics 1200 mount (located in Durango, CO).  The weather condition in Tucson were cloudy and windy and thus preventing us from using the 20” reflector as we had planned.  My Instructor, Dean Salman, had me remotely control one of his two scopes in CO.  We used a QSI 583 CCD to collect 600 second LRGB exposures which we were stacked using CCD stack to produce this image.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154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b="0" i="0" u="none" strike="noStrike" kern="1200" cap="none" dirty="0" smtClean="0">
                <a:solidFill>
                  <a:schemeClr val="dk1"/>
                </a:solidFill>
                <a:effectLst/>
                <a:latin typeface="Calibri"/>
                <a:ea typeface="Calibri"/>
                <a:cs typeface="Calibri"/>
                <a:sym typeface="Calibri"/>
              </a:rPr>
              <a:t>ide field view of a section of the constellation Auriga.  It is a multi-panel mosaic that I spend most of February and March working on.</a:t>
            </a:r>
          </a:p>
          <a:p>
            <a:r>
              <a:rPr lang="en-US" sz="1200" b="0" i="0" u="none" strike="noStrike" kern="1200" cap="none" dirty="0" smtClean="0">
                <a:solidFill>
                  <a:schemeClr val="dk1"/>
                </a:solidFill>
                <a:effectLst/>
                <a:latin typeface="Calibri"/>
                <a:ea typeface="Calibri"/>
                <a:cs typeface="Calibri"/>
                <a:sym typeface="Calibri"/>
              </a:rPr>
              <a:t>It includes the open clusters M36, M37 &amp; M38, as well as the Flaming Star Nebula and the supernova remnant </a:t>
            </a:r>
            <a:r>
              <a:rPr lang="en-US" sz="1200" b="0" i="0" u="none" strike="noStrike" kern="1200" cap="none" dirty="0" err="1" smtClean="0">
                <a:solidFill>
                  <a:schemeClr val="dk1"/>
                </a:solidFill>
                <a:effectLst/>
                <a:latin typeface="Calibri"/>
                <a:ea typeface="Calibri"/>
                <a:cs typeface="Calibri"/>
                <a:sym typeface="Calibri"/>
              </a:rPr>
              <a:t>Sharpless</a:t>
            </a:r>
            <a:r>
              <a:rPr lang="en-US" sz="1200" b="0" i="0" u="none" strike="noStrike" kern="1200" cap="none" dirty="0" smtClean="0">
                <a:solidFill>
                  <a:schemeClr val="dk1"/>
                </a:solidFill>
                <a:effectLst/>
                <a:latin typeface="Calibri"/>
                <a:ea typeface="Calibri"/>
                <a:cs typeface="Calibri"/>
                <a:sym typeface="Calibri"/>
              </a:rPr>
              <a:t> 2-240.</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218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 This is the first picture that I have done with my new ZWO monochrome camera. Also, it is the first time that I have used </a:t>
            </a:r>
            <a:r>
              <a:rPr lang="en-US" sz="1200" b="0" i="0" u="none" strike="noStrike" kern="1200" cap="none" dirty="0" err="1" smtClean="0">
                <a:solidFill>
                  <a:schemeClr val="dk1"/>
                </a:solidFill>
                <a:effectLst/>
                <a:latin typeface="Calibri"/>
                <a:ea typeface="Calibri"/>
                <a:cs typeface="Calibri"/>
                <a:sym typeface="Calibri"/>
              </a:rPr>
              <a:t>FireCapture</a:t>
            </a:r>
            <a:r>
              <a:rPr lang="en-US" sz="1200" b="0" i="0" u="none" strike="noStrike" kern="1200" cap="none" dirty="0" smtClean="0">
                <a:solidFill>
                  <a:schemeClr val="dk1"/>
                </a:solidFill>
                <a:effectLst/>
                <a:latin typeface="Calibri"/>
                <a:ea typeface="Calibri"/>
                <a:cs typeface="Calibri"/>
                <a:sym typeface="Calibri"/>
              </a:rPr>
              <a:t> software. It came out pretty well. I did use </a:t>
            </a:r>
            <a:r>
              <a:rPr lang="en-US" sz="1200" b="0" i="0" u="none" strike="noStrike" kern="1200" cap="none" dirty="0" err="1" smtClean="0">
                <a:solidFill>
                  <a:schemeClr val="dk1"/>
                </a:solidFill>
                <a:effectLst/>
                <a:latin typeface="Calibri"/>
                <a:ea typeface="Calibri"/>
                <a:cs typeface="Calibri"/>
                <a:sym typeface="Calibri"/>
              </a:rPr>
              <a:t>RegiStax</a:t>
            </a:r>
            <a:r>
              <a:rPr lang="en-US" sz="1200" b="0" i="0" u="none" strike="noStrike" kern="1200" cap="none" dirty="0" smtClean="0">
                <a:solidFill>
                  <a:schemeClr val="dk1"/>
                </a:solidFill>
                <a:effectLst/>
                <a:latin typeface="Calibri"/>
                <a:ea typeface="Calibri"/>
                <a:cs typeface="Calibri"/>
                <a:sym typeface="Calibri"/>
              </a:rPr>
              <a:t> 6, Photoshop, and </a:t>
            </a:r>
            <a:r>
              <a:rPr lang="en-US" sz="1200" b="0" i="0" u="none" strike="noStrike" kern="1200" cap="none" dirty="0" err="1" smtClean="0">
                <a:solidFill>
                  <a:schemeClr val="dk1"/>
                </a:solidFill>
                <a:effectLst/>
                <a:latin typeface="Calibri"/>
                <a:ea typeface="Calibri"/>
                <a:cs typeface="Calibri"/>
                <a:sym typeface="Calibri"/>
              </a:rPr>
              <a:t>Lightroom</a:t>
            </a:r>
            <a:r>
              <a:rPr lang="en-US" sz="1200" b="0" i="0" u="none" strike="noStrike" kern="1200" cap="none" dirty="0" smtClean="0">
                <a:solidFill>
                  <a:schemeClr val="dk1"/>
                </a:solidFill>
                <a:effectLst/>
                <a:latin typeface="Calibri"/>
                <a:ea typeface="Calibri"/>
                <a:cs typeface="Calibri"/>
                <a:sym typeface="Calibri"/>
              </a:rPr>
              <a:t> for post processing.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16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a:t>
            </a:r>
            <a:r>
              <a:rPr lang="en-US" baseline="0" dirty="0" smtClean="0"/>
              <a:t> crossing Jupiter about 3 days past opposition. Note shadow.</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12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chemeClr val="lt1"/>
                </a:solidFill>
                <a:latin typeface="Calibri"/>
                <a:ea typeface="Calibri"/>
                <a:cs typeface="Calibri"/>
                <a:sym typeface="Calibri"/>
              </a:rPr>
              <a:t>‹#›</a:t>
            </a:fld>
            <a:endParaRPr lang="en-US"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m46m47_hetlage_f.jpg"/>
          <p:cNvPicPr preferRelativeResize="0"/>
          <p:nvPr/>
        </p:nvPicPr>
        <p:blipFill rotWithShape="1">
          <a:blip r:embed="rId2">
            <a:alphaModFix/>
          </a:blip>
          <a:srcRect l="3514" r="4188"/>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00"/>
              </a:buClr>
              <a:buFont typeface="Times New Roman"/>
              <a:buNone/>
              <a:defRPr sz="4800" b="0" i="0" u="none" strike="noStrike" cap="none">
                <a:solidFill>
                  <a:srgbClr val="FFFF0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88900" algn="l" rtl="0">
              <a:spcBef>
                <a:spcPts val="800"/>
              </a:spcBef>
              <a:buClr>
                <a:srgbClr val="FFFF00"/>
              </a:buClr>
              <a:buSzPct val="100000"/>
              <a:buFont typeface="Arial"/>
              <a:buChar char="•"/>
              <a:defRPr sz="4000" b="0" i="0" u="none" strike="noStrike" cap="none">
                <a:solidFill>
                  <a:srgbClr val="FFFF00"/>
                </a:solidFill>
                <a:latin typeface="Times New Roman"/>
                <a:ea typeface="Times New Roman"/>
                <a:cs typeface="Times New Roman"/>
                <a:sym typeface="Times New Roman"/>
              </a:defRPr>
            </a:lvl1pPr>
            <a:lvl2pPr marL="742950" marR="0" lvl="1" indent="-57150" algn="l" rtl="0">
              <a:spcBef>
                <a:spcPts val="720"/>
              </a:spcBef>
              <a:buClr>
                <a:srgbClr val="FFFF00"/>
              </a:buClr>
              <a:buSzPct val="100000"/>
              <a:buFont typeface="Arial"/>
              <a:buChar char="–"/>
              <a:defRPr sz="3600" b="0" i="0" u="none" strike="noStrike" cap="none">
                <a:solidFill>
                  <a:srgbClr val="FFFF00"/>
                </a:solidFill>
                <a:latin typeface="Times New Roman"/>
                <a:ea typeface="Times New Roman"/>
                <a:cs typeface="Times New Roman"/>
                <a:sym typeface="Times New Roman"/>
              </a:defRPr>
            </a:lvl2pPr>
            <a:lvl3pPr marL="1143000" marR="0" lvl="2" indent="-25400" algn="l" rtl="0">
              <a:spcBef>
                <a:spcPts val="640"/>
              </a:spcBef>
              <a:buClr>
                <a:srgbClr val="FFFF00"/>
              </a:buClr>
              <a:buSzPct val="100000"/>
              <a:buFont typeface="Arial"/>
              <a:buChar char="•"/>
              <a:defRPr sz="3200" b="0" i="0" u="none" strike="noStrike" cap="none">
                <a:solidFill>
                  <a:srgbClr val="FFFF00"/>
                </a:solidFill>
                <a:latin typeface="Times New Roman"/>
                <a:ea typeface="Times New Roman"/>
                <a:cs typeface="Times New Roman"/>
                <a:sym typeface="Times New Roman"/>
              </a:defRPr>
            </a:lvl3pPr>
            <a:lvl4pPr marL="1600200" marR="0" lvl="3" indent="-50800" algn="l" rtl="0">
              <a:spcBef>
                <a:spcPts val="560"/>
              </a:spcBef>
              <a:buClr>
                <a:srgbClr val="FFFF00"/>
              </a:buClr>
              <a:buSzPct val="100000"/>
              <a:buFont typeface="Arial"/>
              <a:buChar char="–"/>
              <a:defRPr sz="2800" b="0" i="0" u="none" strike="noStrike" cap="none">
                <a:solidFill>
                  <a:srgbClr val="FFFF00"/>
                </a:solidFill>
                <a:latin typeface="Times New Roman"/>
                <a:ea typeface="Times New Roman"/>
                <a:cs typeface="Times New Roman"/>
                <a:sym typeface="Times New Roman"/>
              </a:defRPr>
            </a:lvl4pPr>
            <a:lvl5pPr marL="2057400" marR="0" lvl="4" indent="-76200" algn="l" rtl="0">
              <a:spcBef>
                <a:spcPts val="480"/>
              </a:spcBef>
              <a:buClr>
                <a:srgbClr val="FFFF00"/>
              </a:buClr>
              <a:buSzPct val="100000"/>
              <a:buFont typeface="Arial"/>
              <a:buChar char="»"/>
              <a:defRPr sz="2400" b="0" i="0" u="none" strike="noStrike" cap="none">
                <a:solidFill>
                  <a:srgbClr val="FFFF00"/>
                </a:solidFill>
                <a:latin typeface="Times New Roman"/>
                <a:ea typeface="Times New Roman"/>
                <a:cs typeface="Times New Roman"/>
                <a:sym typeface="Times New Roman"/>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0104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FFF00"/>
                </a:solidFill>
                <a:latin typeface="Calibri"/>
                <a:ea typeface="Calibri"/>
                <a:cs typeface="Calibri"/>
                <a:sym typeface="Calibri"/>
              </a:rPr>
              <a:t>‹#›</a:t>
            </a:fld>
            <a:endParaRPr lang="en-US" sz="2000">
              <a:solidFill>
                <a:srgbClr val="FFFF00"/>
              </a:solidFill>
              <a:latin typeface="Calibri"/>
              <a:ea typeface="Calibri"/>
              <a:cs typeface="Calibri"/>
              <a:sym typeface="Calibri"/>
            </a:endParaRPr>
          </a:p>
        </p:txBody>
      </p:sp>
      <p:pic>
        <p:nvPicPr>
          <p:cNvPr id="52" name="Shape 52" descr="HAL10Logo1.png"/>
          <p:cNvPicPr preferRelativeResize="0"/>
          <p:nvPr/>
        </p:nvPicPr>
        <p:blipFill rotWithShape="1">
          <a:blip r:embed="rId2">
            <a:alphaModFix/>
          </a:blip>
          <a:srcRect/>
          <a:stretch/>
        </p:blipFill>
        <p:spPr>
          <a:xfrm>
            <a:off x="-430987" y="-380889"/>
            <a:ext cx="2286000" cy="2286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cebook.com/groups/howardastro/" TargetMode="External"/><Relationship Id="rId4" Type="http://schemas.openxmlformats.org/officeDocument/2006/relationships/hyperlink" Target="http://www.howardastr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85" name="Shape 85"/>
          <p:cNvSpPr txBox="1"/>
          <p:nvPr/>
        </p:nvSpPr>
        <p:spPr>
          <a:xfrm>
            <a:off x="1687436" y="457200"/>
            <a:ext cx="5769126"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Howard </a:t>
            </a:r>
          </a:p>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Astronomical</a:t>
            </a:r>
          </a:p>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League</a:t>
            </a:r>
          </a:p>
        </p:txBody>
      </p:sp>
      <p:sp>
        <p:nvSpPr>
          <p:cNvPr id="86" name="Shape 86"/>
          <p:cNvSpPr txBox="1"/>
          <p:nvPr/>
        </p:nvSpPr>
        <p:spPr>
          <a:xfrm>
            <a:off x="4186071" y="4800600"/>
            <a:ext cx="359102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FFFF00"/>
                </a:solidFill>
                <a:latin typeface="Times New Roman"/>
                <a:ea typeface="Times New Roman"/>
                <a:cs typeface="Times New Roman"/>
                <a:sym typeface="Times New Roman"/>
              </a:rPr>
              <a:t>April</a:t>
            </a:r>
            <a:r>
              <a:rPr lang="en-US" sz="3600" b="0" i="0" u="none" strike="noStrike" cap="none" dirty="0" smtClean="0">
                <a:solidFill>
                  <a:srgbClr val="FFFF00"/>
                </a:solidFill>
                <a:latin typeface="Times New Roman"/>
                <a:ea typeface="Times New Roman"/>
                <a:cs typeface="Times New Roman"/>
                <a:sym typeface="Times New Roman"/>
              </a:rPr>
              <a:t> </a:t>
            </a:r>
            <a:r>
              <a:rPr lang="en-US" sz="3600" dirty="0" smtClean="0">
                <a:solidFill>
                  <a:srgbClr val="FFFF00"/>
                </a:solidFill>
                <a:latin typeface="Times New Roman"/>
                <a:ea typeface="Times New Roman"/>
                <a:cs typeface="Times New Roman"/>
                <a:sym typeface="Times New Roman"/>
              </a:rPr>
              <a:t>20</a:t>
            </a:r>
            <a:r>
              <a:rPr lang="en-US" sz="3600" b="0" i="0" u="none" strike="noStrike" cap="none" baseline="30000" dirty="0" smtClean="0">
                <a:solidFill>
                  <a:srgbClr val="FFFF00"/>
                </a:solidFill>
                <a:latin typeface="Times New Roman"/>
                <a:ea typeface="Times New Roman"/>
                <a:cs typeface="Times New Roman"/>
                <a:sym typeface="Times New Roman"/>
              </a:rPr>
              <a:t>th</a:t>
            </a:r>
            <a:r>
              <a:rPr lang="en-US" sz="3600" b="0" i="0" u="none" strike="noStrike" cap="none" dirty="0">
                <a:solidFill>
                  <a:srgbClr val="FFFF00"/>
                </a:solidFill>
                <a:latin typeface="Times New Roman"/>
                <a:ea typeface="Times New Roman"/>
                <a:cs typeface="Times New Roman"/>
                <a:sym typeface="Times New Roman"/>
              </a:rPr>
              <a:t>, 2017</a:t>
            </a:r>
          </a:p>
        </p:txBody>
      </p:sp>
      <p:pic>
        <p:nvPicPr>
          <p:cNvPr id="87" name="Shape 87" descr="HAL10Logo4.png"/>
          <p:cNvPicPr preferRelativeResize="0"/>
          <p:nvPr/>
        </p:nvPicPr>
        <p:blipFill rotWithShape="1">
          <a:blip r:embed="rId4">
            <a:alphaModFix/>
          </a:blip>
          <a:srcRect/>
          <a:stretch/>
        </p:blipFill>
        <p:spPr>
          <a:xfrm>
            <a:off x="0" y="3513405"/>
            <a:ext cx="3344594" cy="3344594"/>
          </a:xfrm>
          <a:prstGeom prst="rect">
            <a:avLst/>
          </a:prstGeom>
          <a:noFill/>
          <a:ln>
            <a:noFill/>
          </a:ln>
        </p:spPr>
      </p:pic>
      <p:sp>
        <p:nvSpPr>
          <p:cNvPr id="88" name="Shape 88"/>
          <p:cNvSpPr/>
          <p:nvPr/>
        </p:nvSpPr>
        <p:spPr>
          <a:xfrm>
            <a:off x="1957388" y="4529137"/>
            <a:ext cx="542925" cy="442912"/>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1909763" y="4567237"/>
            <a:ext cx="81914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lt1"/>
                </a:solidFill>
                <a:latin typeface="Arial Black"/>
                <a:ea typeface="Arial Black"/>
                <a:cs typeface="Arial Black"/>
                <a:sym typeface="Arial Black"/>
              </a:rPr>
              <a:t>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10</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5486400" cy="4572000"/>
          </a:xfrm>
          <a:prstGeom prst="rect">
            <a:avLst/>
          </a:prstGeom>
        </p:spPr>
      </p:pic>
    </p:spTree>
    <p:extLst>
      <p:ext uri="{BB962C8B-B14F-4D97-AF65-F5344CB8AC3E}">
        <p14:creationId xmlns:p14="http://schemas.microsoft.com/office/powerpoint/2010/main" val="154686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m46m47_hetlage_f.jpg"/>
          <p:cNvPicPr preferRelativeResize="0"/>
          <p:nvPr/>
        </p:nvPicPr>
        <p:blipFill rotWithShape="1">
          <a:blip r:embed="rId3">
            <a:alphaModFix/>
          </a:blip>
          <a:srcRect l="3516" r="4190"/>
          <a:stretch/>
        </p:blipFill>
        <p:spPr>
          <a:xfrm>
            <a:off x="0" y="0"/>
            <a:ext cx="9144000" cy="6858000"/>
          </a:xfrm>
          <a:prstGeom prst="rect">
            <a:avLst/>
          </a:prstGeom>
          <a:noFill/>
          <a:ln>
            <a:noFill/>
          </a:ln>
        </p:spPr>
      </p:pic>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solidFill>
                  <a:srgbClr val="A4C2F4"/>
                </a:solidFill>
              </a:rPr>
              <a:t>Night Sky Summary</a:t>
            </a:r>
          </a:p>
        </p:txBody>
      </p:sp>
      <p:sp>
        <p:nvSpPr>
          <p:cNvPr id="120" name="Shape 120"/>
          <p:cNvSpPr txBox="1">
            <a:spLocks noGrp="1"/>
          </p:cNvSpPr>
          <p:nvPr>
            <p:ph type="body" idx="2"/>
          </p:nvPr>
        </p:nvSpPr>
        <p:spPr>
          <a:xfrm>
            <a:off x="629475" y="1417650"/>
            <a:ext cx="8057400" cy="4708800"/>
          </a:xfrm>
          <a:prstGeom prst="rect">
            <a:avLst/>
          </a:prstGeom>
        </p:spPr>
        <p:txBody>
          <a:bodyPr lIns="91425" tIns="91425" rIns="91425" bIns="91425" anchor="t" anchorCtr="0">
            <a:noAutofit/>
          </a:bodyPr>
          <a:lstStyle/>
          <a:p>
            <a:pPr marL="0" lvl="0" indent="0" rtl="0">
              <a:spcBef>
                <a:spcPts val="0"/>
              </a:spcBef>
              <a:buNone/>
            </a:pPr>
            <a:r>
              <a:rPr lang="en-US" sz="2100" b="1" u="sng" dirty="0"/>
              <a:t>Sun</a:t>
            </a:r>
            <a:r>
              <a:rPr lang="en-US" sz="2100" dirty="0"/>
              <a:t> </a:t>
            </a:r>
            <a:r>
              <a:rPr lang="en-US" sz="2100" dirty="0" smtClean="0"/>
              <a:t>now rises at 6:23am and sets at 7:50pm</a:t>
            </a:r>
            <a:endParaRPr lang="en-US" sz="2100" dirty="0"/>
          </a:p>
          <a:p>
            <a:pPr marL="0" lvl="0" indent="0" rtl="0">
              <a:spcBef>
                <a:spcPts val="0"/>
              </a:spcBef>
              <a:buNone/>
            </a:pPr>
            <a:endParaRPr sz="1000" dirty="0"/>
          </a:p>
          <a:p>
            <a:pPr marL="0" lvl="0" indent="0">
              <a:spcBef>
                <a:spcPts val="0"/>
              </a:spcBef>
              <a:buNone/>
            </a:pPr>
            <a:r>
              <a:rPr lang="en-US" sz="2100" b="1" u="sng" dirty="0"/>
              <a:t>Moon</a:t>
            </a:r>
            <a:r>
              <a:rPr lang="en-US" sz="2100" b="1" dirty="0"/>
              <a:t>:</a:t>
            </a:r>
            <a:r>
              <a:rPr lang="en-US" sz="2100" dirty="0"/>
              <a:t> </a:t>
            </a:r>
            <a:r>
              <a:rPr lang="en-US" sz="2100" dirty="0" smtClean="0"/>
              <a:t>|⚪Apr 26|</a:t>
            </a:r>
            <a:r>
              <a:rPr lang="en-US" sz="2100" dirty="0"/>
              <a:t>◑ </a:t>
            </a:r>
            <a:r>
              <a:rPr lang="en-US" sz="2100" dirty="0" smtClean="0"/>
              <a:t>May 3|⚫May 10| </a:t>
            </a:r>
            <a:r>
              <a:rPr lang="en-US" sz="2100" dirty="0"/>
              <a:t>◐ </a:t>
            </a:r>
            <a:r>
              <a:rPr lang="en-US" sz="2100" dirty="0" smtClean="0"/>
              <a:t>May 19|</a:t>
            </a:r>
            <a:r>
              <a:rPr lang="en-US" sz="2100" dirty="0"/>
              <a:t/>
            </a:r>
            <a:br>
              <a:rPr lang="en-US" sz="2100" dirty="0"/>
            </a:br>
            <a:r>
              <a:rPr lang="en-US" sz="2100" dirty="0"/>
              <a:t>Best earthshine view is around </a:t>
            </a:r>
            <a:r>
              <a:rPr lang="en-US" sz="2100" dirty="0" smtClean="0"/>
              <a:t>Apr 29. </a:t>
            </a:r>
            <a:endParaRPr lang="en-US" sz="2100" dirty="0"/>
          </a:p>
          <a:p>
            <a:pPr marL="0" lvl="0" indent="0" rtl="0">
              <a:spcBef>
                <a:spcPts val="0"/>
              </a:spcBef>
              <a:buNone/>
            </a:pPr>
            <a:endParaRPr sz="1000" dirty="0"/>
          </a:p>
          <a:p>
            <a:pPr marL="0" lvl="0" indent="0" rtl="0">
              <a:spcBef>
                <a:spcPts val="0"/>
              </a:spcBef>
              <a:buNone/>
            </a:pPr>
            <a:r>
              <a:rPr lang="en-US" sz="2100" dirty="0"/>
              <a:t>Planets: </a:t>
            </a:r>
            <a:r>
              <a:rPr lang="en-US" sz="2100" b="1" u="sng" dirty="0"/>
              <a:t>Venus</a:t>
            </a:r>
            <a:r>
              <a:rPr lang="en-US" sz="2100" dirty="0"/>
              <a:t> is just </a:t>
            </a:r>
            <a:r>
              <a:rPr lang="en-US" sz="2100" dirty="0" smtClean="0"/>
              <a:t>beginning a morning apparition, rising about an hour before sunrise. </a:t>
            </a:r>
            <a:r>
              <a:rPr lang="en-US" sz="2100" dirty="0"/>
              <a:t>It appears as a </a:t>
            </a:r>
            <a:r>
              <a:rPr lang="en-US" sz="2100" dirty="0" smtClean="0"/>
              <a:t>waxing </a:t>
            </a:r>
            <a:r>
              <a:rPr lang="en-US" sz="2100" dirty="0"/>
              <a:t>crescent, </a:t>
            </a:r>
            <a:r>
              <a:rPr lang="en-US" sz="2100" dirty="0" smtClean="0"/>
              <a:t>increasing </a:t>
            </a:r>
            <a:r>
              <a:rPr lang="en-US" sz="2100" dirty="0"/>
              <a:t>in apparent size. Find </a:t>
            </a:r>
            <a:r>
              <a:rPr lang="en-US" sz="2100" b="1" u="sng" dirty="0"/>
              <a:t>Mars</a:t>
            </a:r>
            <a:r>
              <a:rPr lang="en-US" sz="2100" dirty="0"/>
              <a:t> continuing to hang on in the western sky after sunset. </a:t>
            </a:r>
            <a:r>
              <a:rPr lang="en-US" sz="2100" b="1" u="sng" dirty="0"/>
              <a:t>Jupiter</a:t>
            </a:r>
            <a:r>
              <a:rPr lang="en-US" sz="2100" dirty="0"/>
              <a:t> </a:t>
            </a:r>
            <a:r>
              <a:rPr lang="en-US" sz="2100" dirty="0" smtClean="0"/>
              <a:t>reached </a:t>
            </a:r>
            <a:r>
              <a:rPr lang="en-US" sz="2100" dirty="0"/>
              <a:t>opposition on April 7th, </a:t>
            </a:r>
            <a:r>
              <a:rPr lang="en-US" sz="2100" dirty="0" smtClean="0"/>
              <a:t>and is quickly </a:t>
            </a:r>
            <a:r>
              <a:rPr lang="en-US" sz="2100" dirty="0"/>
              <a:t>becoming more favorably placed for evening viewing. </a:t>
            </a:r>
            <a:r>
              <a:rPr lang="en-US" sz="2100" b="1" u="sng" dirty="0"/>
              <a:t>Saturn</a:t>
            </a:r>
            <a:r>
              <a:rPr lang="en-US" sz="2100" dirty="0"/>
              <a:t> is a morning object rising shortly </a:t>
            </a:r>
            <a:r>
              <a:rPr lang="en-US" sz="2100" dirty="0" smtClean="0"/>
              <a:t>at around midnight </a:t>
            </a:r>
            <a:r>
              <a:rPr lang="en-US" sz="2100" dirty="0"/>
              <a:t>headed toward opposition in June.</a:t>
            </a:r>
          </a:p>
          <a:p>
            <a:pPr marL="0" lvl="0" indent="0" rtl="0">
              <a:spcBef>
                <a:spcPts val="0"/>
              </a:spcBef>
              <a:buNone/>
            </a:pPr>
            <a:endParaRPr sz="1000" dirty="0"/>
          </a:p>
          <a:p>
            <a:pPr marL="0" lvl="0" indent="0" rtl="0">
              <a:spcBef>
                <a:spcPts val="0"/>
              </a:spcBef>
              <a:buNone/>
            </a:pPr>
            <a:r>
              <a:rPr lang="en-US" sz="2100" dirty="0"/>
              <a:t>Constellations: Cancer, Leo, and </a:t>
            </a:r>
            <a:r>
              <a:rPr lang="en-US" sz="2100" dirty="0" err="1"/>
              <a:t>Ursa</a:t>
            </a:r>
            <a:r>
              <a:rPr lang="en-US" sz="2100" dirty="0"/>
              <a:t> Major are near the zenith at sunset.</a:t>
            </a:r>
          </a:p>
        </p:txBody>
      </p:sp>
      <p:sp>
        <p:nvSpPr>
          <p:cNvPr id="121" name="Shape 121"/>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3035340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B0F0"/>
              </a:buClr>
              <a:buSzPct val="25000"/>
              <a:buFont typeface="Times New Roman"/>
              <a:buNone/>
            </a:pPr>
            <a:r>
              <a:rPr lang="en-US" sz="4800" b="0" i="0" u="none" strike="noStrike" cap="none">
                <a:solidFill>
                  <a:srgbClr val="00B0F0"/>
                </a:solidFill>
                <a:latin typeface="Times New Roman"/>
                <a:ea typeface="Times New Roman"/>
                <a:cs typeface="Times New Roman"/>
                <a:sym typeface="Times New Roman"/>
              </a:rPr>
              <a:t>Thank You!</a:t>
            </a:r>
          </a:p>
        </p:txBody>
      </p:sp>
      <p:sp>
        <p:nvSpPr>
          <p:cNvPr id="161" name="Shape 161"/>
          <p:cNvSpPr txBox="1">
            <a:spLocks noGrp="1"/>
          </p:cNvSpPr>
          <p:nvPr>
            <p:ph type="body" idx="1"/>
          </p:nvPr>
        </p:nvSpPr>
        <p:spPr>
          <a:xfrm>
            <a:off x="494270" y="1519195"/>
            <a:ext cx="8229600" cy="173200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FF00"/>
              </a:buClr>
              <a:buSzPct val="25000"/>
              <a:buFont typeface="Arial"/>
              <a:buNone/>
            </a:pPr>
            <a:r>
              <a:rPr lang="en-US" sz="4000" b="0" i="0" u="none" strike="noStrike" cap="none" dirty="0">
                <a:solidFill>
                  <a:srgbClr val="00FF00"/>
                </a:solidFill>
                <a:latin typeface="Times New Roman"/>
                <a:ea typeface="Times New Roman"/>
                <a:cs typeface="Times New Roman"/>
                <a:sym typeface="Times New Roman"/>
              </a:rPr>
              <a:t>Next month’s meeting is on Thursday</a:t>
            </a:r>
            <a:r>
              <a:rPr lang="en-US" sz="4000" b="0" i="0" u="none" strike="noStrike" cap="none" dirty="0" smtClean="0">
                <a:solidFill>
                  <a:srgbClr val="00FF00"/>
                </a:solidFill>
                <a:latin typeface="Times New Roman"/>
                <a:ea typeface="Times New Roman"/>
                <a:cs typeface="Times New Roman"/>
                <a:sym typeface="Times New Roman"/>
              </a:rPr>
              <a:t>, May 18</a:t>
            </a:r>
            <a:r>
              <a:rPr lang="en-US" sz="4000" b="0" i="0" u="none" strike="noStrike" cap="none" baseline="30000" dirty="0" smtClean="0">
                <a:solidFill>
                  <a:srgbClr val="00FF00"/>
                </a:solidFill>
                <a:latin typeface="Times New Roman"/>
                <a:ea typeface="Times New Roman"/>
                <a:cs typeface="Times New Roman"/>
                <a:sym typeface="Times New Roman"/>
              </a:rPr>
              <a:t>th</a:t>
            </a:r>
            <a:r>
              <a:rPr lang="en-US" sz="4000" b="0" i="0" u="none" strike="noStrike" cap="none" dirty="0">
                <a:solidFill>
                  <a:srgbClr val="00FF00"/>
                </a:solidFill>
                <a:latin typeface="Times New Roman"/>
                <a:ea typeface="Times New Roman"/>
                <a:cs typeface="Times New Roman"/>
                <a:sym typeface="Times New Roman"/>
              </a:rPr>
              <a:t>, 2017 7 PM</a:t>
            </a:r>
          </a:p>
          <a:p>
            <a:pPr marL="0" marR="0" lvl="0" indent="0" algn="ctr" rtl="0">
              <a:spcBef>
                <a:spcPts val="800"/>
              </a:spcBef>
              <a:buClr>
                <a:srgbClr val="FFFF00"/>
              </a:buClr>
              <a:buSzPct val="25000"/>
              <a:buFont typeface="Arial"/>
              <a:buNone/>
            </a:pPr>
            <a:endParaRPr sz="4000" b="0" i="0" u="none" strike="noStrike" cap="none" dirty="0">
              <a:solidFill>
                <a:srgbClr val="00FF00"/>
              </a:solidFill>
              <a:latin typeface="Times New Roman"/>
              <a:ea typeface="Times New Roman"/>
              <a:cs typeface="Times New Roman"/>
              <a:sym typeface="Times New Roman"/>
            </a:endParaRPr>
          </a:p>
        </p:txBody>
      </p:sp>
      <p:sp>
        <p:nvSpPr>
          <p:cNvPr id="162" name="Shape 162"/>
          <p:cNvSpPr txBox="1"/>
          <p:nvPr/>
        </p:nvSpPr>
        <p:spPr>
          <a:xfrm>
            <a:off x="508289" y="3196791"/>
            <a:ext cx="8172042" cy="32167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endParaRPr sz="3400" dirty="0">
              <a:solidFill>
                <a:srgbClr val="FFFF00"/>
              </a:solidFill>
              <a:latin typeface="Times New Roman"/>
              <a:ea typeface="Times New Roman"/>
              <a:cs typeface="Times New Roman"/>
              <a:sym typeface="Times New Roman"/>
            </a:endParaRPr>
          </a:p>
          <a:p>
            <a:pPr marL="0" marR="0" lvl="0" indent="0" algn="ctr" rtl="0">
              <a:lnSpc>
                <a:spcPct val="100000"/>
              </a:lnSpc>
              <a:spcBef>
                <a:spcPts val="800"/>
              </a:spcBef>
              <a:spcAft>
                <a:spcPts val="0"/>
              </a:spcAft>
              <a:buClr>
                <a:srgbClr val="FFFF00"/>
              </a:buClr>
              <a:buSzPct val="25000"/>
              <a:buFont typeface="Arial"/>
              <a:buNone/>
            </a:pPr>
            <a:r>
              <a:rPr lang="en-US" sz="4000" dirty="0" smtClean="0">
                <a:solidFill>
                  <a:srgbClr val="FFFF00"/>
                </a:solidFill>
                <a:latin typeface="Times New Roman"/>
                <a:ea typeface="Times New Roman"/>
                <a:cs typeface="Times New Roman"/>
                <a:sym typeface="Times New Roman"/>
              </a:rPr>
              <a:t>Louis Mayo</a:t>
            </a:r>
            <a:endParaRPr lang="en-US" sz="4000" dirty="0">
              <a:solidFill>
                <a:srgbClr val="FFFF00"/>
              </a:solidFill>
              <a:latin typeface="Times New Roman"/>
              <a:ea typeface="Times New Roman"/>
              <a:cs typeface="Times New Roman"/>
              <a:sym typeface="Times New Roman"/>
            </a:endParaRPr>
          </a:p>
          <a:p>
            <a:pPr lvl="0" algn="ctr">
              <a:spcBef>
                <a:spcPts val="800"/>
              </a:spcBef>
              <a:buSzPct val="25000"/>
            </a:pPr>
            <a:r>
              <a:rPr lang="en-US" sz="3200" dirty="0" smtClean="0">
                <a:solidFill>
                  <a:schemeClr val="bg1"/>
                </a:solidFill>
                <a:ea typeface="Calibri"/>
              </a:rPr>
              <a:t>August 2017 Solar Eclipse: </a:t>
            </a:r>
          </a:p>
          <a:p>
            <a:pPr lvl="0" algn="ctr">
              <a:spcBef>
                <a:spcPts val="800"/>
              </a:spcBef>
              <a:buSzPct val="25000"/>
            </a:pPr>
            <a:r>
              <a:rPr lang="en-US" sz="3200" dirty="0" smtClean="0">
                <a:solidFill>
                  <a:schemeClr val="bg1"/>
                </a:solidFill>
                <a:ea typeface="Calibri"/>
              </a:rPr>
              <a:t>Science Expectations </a:t>
            </a:r>
            <a:endParaRPr lang="en-US" sz="3200" dirty="0">
              <a:solidFill>
                <a:schemeClr val="bg1"/>
              </a:solidFill>
              <a:latin typeface="Calibri"/>
              <a:ea typeface="Calibri"/>
              <a:cs typeface="Calibri"/>
              <a:sym typeface="Calibri"/>
            </a:endParaRPr>
          </a:p>
        </p:txBody>
      </p:sp>
      <p:sp>
        <p:nvSpPr>
          <p:cNvPr id="163" name="Shape 163"/>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96" name="Shape 96"/>
          <p:cNvSpPr txBox="1"/>
          <p:nvPr/>
        </p:nvSpPr>
        <p:spPr>
          <a:xfrm>
            <a:off x="457200" y="2015685"/>
            <a:ext cx="8229600" cy="29684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7200" b="1" i="0" u="none" strike="noStrike" cap="none">
                <a:solidFill>
                  <a:srgbClr val="538CD5"/>
                </a:solidFill>
                <a:latin typeface="Times New Roman"/>
                <a:ea typeface="Times New Roman"/>
                <a:cs typeface="Times New Roman"/>
                <a:sym typeface="Times New Roman"/>
              </a:rPr>
              <a:t>Introductions</a:t>
            </a:r>
          </a:p>
        </p:txBody>
      </p:sp>
      <p:sp>
        <p:nvSpPr>
          <p:cNvPr id="2" name="TextBox 1"/>
          <p:cNvSpPr txBox="1"/>
          <p:nvPr/>
        </p:nvSpPr>
        <p:spPr>
          <a:xfrm>
            <a:off x="1058859" y="4486467"/>
            <a:ext cx="7026282" cy="1384995"/>
          </a:xfrm>
          <a:prstGeom prst="rect">
            <a:avLst/>
          </a:prstGeom>
          <a:noFill/>
        </p:spPr>
        <p:txBody>
          <a:bodyPr wrap="none" rtlCol="0">
            <a:spAutoFit/>
          </a:bodyPr>
          <a:lstStyle/>
          <a:p>
            <a:r>
              <a:rPr lang="en-US" sz="3600" dirty="0" smtClean="0">
                <a:solidFill>
                  <a:schemeClr val="bg1"/>
                </a:solidFill>
              </a:rPr>
              <a:t>Observing </a:t>
            </a:r>
            <a:r>
              <a:rPr lang="en-US" sz="3600" dirty="0" smtClean="0">
                <a:solidFill>
                  <a:schemeClr val="bg1"/>
                </a:solidFill>
              </a:rPr>
              <a:t>Preferences</a:t>
            </a:r>
          </a:p>
          <a:p>
            <a:r>
              <a:rPr lang="en-US" sz="2400" dirty="0" smtClean="0">
                <a:solidFill>
                  <a:schemeClr val="bg1"/>
                </a:solidFill>
              </a:rPr>
              <a:t>- Visual, photographic, other</a:t>
            </a:r>
          </a:p>
          <a:p>
            <a:r>
              <a:rPr lang="en-US" sz="2400" dirty="0" smtClean="0">
                <a:solidFill>
                  <a:schemeClr val="bg1"/>
                </a:solidFill>
              </a:rPr>
              <a:t>- Object class (solar, lunar, planetary, DSO, </a:t>
            </a:r>
            <a:r>
              <a:rPr lang="en-US" sz="2400" dirty="0" err="1" smtClean="0">
                <a:solidFill>
                  <a:schemeClr val="bg1"/>
                </a:solidFill>
              </a:rPr>
              <a:t>etc</a:t>
            </a:r>
            <a:r>
              <a:rPr lang="en-US" sz="2400" dirty="0" smtClean="0">
                <a:solidFill>
                  <a:schemeClr val="bg1"/>
                </a:solidFill>
              </a:rPr>
              <a:t>…)</a:t>
            </a:r>
            <a:endParaRPr lang="en-US" sz="105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119" name="Shape 119"/>
          <p:cNvSpPr txBox="1"/>
          <p:nvPr/>
        </p:nvSpPr>
        <p:spPr>
          <a:xfrm>
            <a:off x="596900" y="33920"/>
            <a:ext cx="8229600" cy="11725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4800" b="1" i="0" u="none" strike="noStrike" cap="none">
                <a:solidFill>
                  <a:srgbClr val="538CD5"/>
                </a:solidFill>
                <a:latin typeface="Times New Roman"/>
                <a:ea typeface="Times New Roman"/>
                <a:cs typeface="Times New Roman"/>
                <a:sym typeface="Times New Roman"/>
              </a:rPr>
              <a:t>HAL Social Media</a:t>
            </a:r>
          </a:p>
        </p:txBody>
      </p:sp>
      <p:sp>
        <p:nvSpPr>
          <p:cNvPr id="120" name="Shape 120"/>
          <p:cNvSpPr txBox="1"/>
          <p:nvPr/>
        </p:nvSpPr>
        <p:spPr>
          <a:xfrm>
            <a:off x="984250" y="1117600"/>
            <a:ext cx="7175499" cy="563231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Website:</a:t>
            </a:r>
          </a:p>
          <a:p>
            <a:pPr marL="0" marR="0" lvl="0" indent="0" algn="ctr" rtl="0">
              <a:spcBef>
                <a:spcPts val="0"/>
              </a:spcBef>
              <a:buSzPct val="25000"/>
              <a:buNone/>
            </a:pPr>
            <a:r>
              <a:rPr lang="en-US" sz="3600" u="sng">
                <a:solidFill>
                  <a:schemeClr val="hlink"/>
                </a:solidFill>
                <a:latin typeface="Times New Roman"/>
                <a:ea typeface="Times New Roman"/>
                <a:cs typeface="Times New Roman"/>
                <a:sym typeface="Times New Roman"/>
                <a:hlinkClick r:id="rId4"/>
              </a:rPr>
              <a:t>http://www.howardastro.org</a:t>
            </a:r>
          </a:p>
          <a:p>
            <a:pPr marL="0" marR="0" lvl="0" indent="0" algn="ctr" rtl="0">
              <a:spcBef>
                <a:spcPts val="0"/>
              </a:spcBef>
              <a:buNone/>
            </a:pPr>
            <a:endParaRPr sz="3600">
              <a:solidFill>
                <a:srgbClr val="CCFF33"/>
              </a:solidFill>
              <a:latin typeface="Times New Roman"/>
              <a:ea typeface="Times New Roman"/>
              <a:cs typeface="Times New Roman"/>
              <a:sym typeface="Times New Roman"/>
            </a:endParaRP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Facebook:</a:t>
            </a:r>
          </a:p>
          <a:p>
            <a:pPr marL="0" marR="0" lvl="0" indent="0" algn="ctr" rtl="0">
              <a:spcBef>
                <a:spcPts val="0"/>
              </a:spcBef>
              <a:buSzPct val="25000"/>
              <a:buNone/>
            </a:pPr>
            <a:r>
              <a:rPr lang="en-US" sz="3600" u="sng">
                <a:solidFill>
                  <a:schemeClr val="hlink"/>
                </a:solidFill>
                <a:latin typeface="Times New Roman"/>
                <a:ea typeface="Times New Roman"/>
                <a:cs typeface="Times New Roman"/>
                <a:sym typeface="Times New Roman"/>
                <a:hlinkClick r:id="rId5"/>
              </a:rPr>
              <a:t>https://www.facebook.com/groups/howardastro/</a:t>
            </a:r>
          </a:p>
          <a:p>
            <a:pPr marL="0" marR="0" lvl="0" indent="0" algn="ctr" rtl="0">
              <a:spcBef>
                <a:spcPts val="0"/>
              </a:spcBef>
              <a:buNone/>
            </a:pPr>
            <a:endParaRPr sz="3600">
              <a:solidFill>
                <a:srgbClr val="CCFF33"/>
              </a:solidFill>
              <a:latin typeface="Times New Roman"/>
              <a:ea typeface="Times New Roman"/>
              <a:cs typeface="Times New Roman"/>
              <a:sym typeface="Times New Roman"/>
            </a:endParaRP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Yahoo Group (mailing list):</a:t>
            </a: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https://tech.groups.yahoo.com/group/howardastro/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Upcoming Events</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
          </p:nvPr>
        </p:nvSpPr>
        <p:spPr>
          <a:xfrm>
            <a:off x="457200" y="2124075"/>
            <a:ext cx="8229600" cy="4002088"/>
          </a:xfrm>
        </p:spPr>
        <p:txBody>
          <a:bodyPr/>
          <a:lstStyle/>
          <a:p>
            <a:r>
              <a:rPr lang="en-US" sz="3600" dirty="0" smtClean="0"/>
              <a:t>April 20</a:t>
            </a:r>
            <a:r>
              <a:rPr lang="en-US" sz="3600" baseline="30000" dirty="0" smtClean="0"/>
              <a:t>th</a:t>
            </a:r>
            <a:endParaRPr lang="en-US" sz="3600" dirty="0" smtClean="0"/>
          </a:p>
          <a:p>
            <a:pPr lvl="1"/>
            <a:r>
              <a:rPr lang="en-US" sz="3200" dirty="0" smtClean="0"/>
              <a:t>10am – </a:t>
            </a:r>
            <a:r>
              <a:rPr lang="en-US" sz="3200" dirty="0" err="1" smtClean="0"/>
              <a:t>Greenfest</a:t>
            </a:r>
            <a:r>
              <a:rPr lang="en-US" sz="3200" dirty="0" smtClean="0"/>
              <a:t>, HCC</a:t>
            </a:r>
          </a:p>
          <a:p>
            <a:pPr lvl="1"/>
            <a:r>
              <a:rPr lang="en-US" sz="3200" dirty="0" smtClean="0"/>
              <a:t>8pm – Members’ Star Party, Alpha Ridge</a:t>
            </a:r>
          </a:p>
          <a:p>
            <a:r>
              <a:rPr lang="en-US" sz="3600" dirty="0" smtClean="0"/>
              <a:t>April 27-30 – Star Gaze 23, Laurel, DE</a:t>
            </a:r>
          </a:p>
          <a:p>
            <a:r>
              <a:rPr lang="en-US" sz="3600" dirty="0" smtClean="0"/>
              <a:t>May 6</a:t>
            </a:r>
            <a:r>
              <a:rPr lang="en-US" sz="3600" baseline="30000" dirty="0" smtClean="0"/>
              <a:t>th</a:t>
            </a:r>
            <a:r>
              <a:rPr lang="en-US" sz="3600" dirty="0" smtClean="0"/>
              <a:t> at 8pm – Public Star Party, Alpha Ridge</a:t>
            </a:r>
            <a:endParaRPr lang="en-US" sz="3600" dirty="0"/>
          </a:p>
        </p:txBody>
      </p:sp>
      <p:sp>
        <p:nvSpPr>
          <p:cNvPr id="3" name="Slide Number Placeholder 2"/>
          <p:cNvSpPr>
            <a:spLocks noGrp="1"/>
          </p:cNvSpPr>
          <p:nvPr>
            <p:ph type="sldNum" idx="4294967295"/>
          </p:nvPr>
        </p:nvSpPr>
        <p:spPr>
          <a:xfrm>
            <a:off x="7010400" y="6356350"/>
            <a:ext cx="2133600" cy="365125"/>
          </a:xfrm>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4</a:t>
            </a:fld>
            <a:endParaRPr lang="en-US"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3773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94270" y="444500"/>
            <a:ext cx="8229600" cy="5689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Arial"/>
              <a:buNone/>
            </a:pPr>
            <a:endParaRPr sz="2400" b="1" i="0" u="none" strike="noStrike" cap="none" dirty="0">
              <a:solidFill>
                <a:srgbClr val="00B0F0"/>
              </a:solidFill>
              <a:sym typeface="Times New Roman"/>
            </a:endParaRPr>
          </a:p>
          <a:p>
            <a:pPr marL="0" marR="0" lvl="0" indent="0" algn="ctr" rtl="0">
              <a:spcBef>
                <a:spcPts val="1200"/>
              </a:spcBef>
              <a:spcAft>
                <a:spcPts val="0"/>
              </a:spcAft>
              <a:buClr>
                <a:srgbClr val="FFFF00"/>
              </a:buClr>
              <a:buSzPct val="25000"/>
              <a:buFont typeface="Arial"/>
              <a:buNone/>
            </a:pPr>
            <a:r>
              <a:rPr lang="en-US" b="1" i="0" u="none" strike="noStrike" cap="none" dirty="0" smtClean="0">
                <a:solidFill>
                  <a:srgbClr val="00B0F0"/>
                </a:solidFill>
                <a:sym typeface="Times New Roman"/>
              </a:rPr>
              <a:t>Guest Speaker</a:t>
            </a:r>
            <a:endParaRPr lang="en-US" sz="3600" b="1" i="0" u="none" strike="noStrike" cap="none" dirty="0" smtClean="0">
              <a:solidFill>
                <a:srgbClr val="00B0F0"/>
              </a:solidFill>
              <a:sym typeface="Times New Roman"/>
            </a:endParaRPr>
          </a:p>
          <a:p>
            <a:pPr marL="0" lvl="0" indent="0" algn="ctr">
              <a:spcBef>
                <a:spcPts val="1200"/>
              </a:spcBef>
              <a:buSzPct val="25000"/>
              <a:buNone/>
            </a:pPr>
            <a:r>
              <a:rPr lang="en-US" b="1" dirty="0">
                <a:solidFill>
                  <a:schemeClr val="bg1"/>
                </a:solidFill>
              </a:rPr>
              <a:t>Dr. Adam Szabo</a:t>
            </a:r>
          </a:p>
          <a:p>
            <a:pPr marL="0" lvl="0" indent="0" algn="ctr">
              <a:spcBef>
                <a:spcPts val="1200"/>
              </a:spcBef>
              <a:buSzPct val="25000"/>
              <a:buNone/>
            </a:pPr>
            <a:r>
              <a:rPr lang="en-US" sz="3600" dirty="0"/>
              <a:t>Chief, NASA Goddard Space Flight Center</a:t>
            </a:r>
          </a:p>
          <a:p>
            <a:pPr marL="0" lvl="0" indent="0" algn="ctr">
              <a:spcBef>
                <a:spcPts val="1200"/>
              </a:spcBef>
              <a:buSzPct val="25000"/>
              <a:buNone/>
            </a:pPr>
            <a:r>
              <a:rPr lang="en-US" sz="3600" dirty="0"/>
              <a:t> </a:t>
            </a:r>
            <a:r>
              <a:rPr lang="en-US" sz="3600" dirty="0" err="1"/>
              <a:t>Heliospheric</a:t>
            </a:r>
            <a:r>
              <a:rPr lang="en-US" sz="3600" dirty="0"/>
              <a:t> </a:t>
            </a:r>
            <a:r>
              <a:rPr lang="en-US" sz="3600" dirty="0" err="1"/>
              <a:t>Phyics</a:t>
            </a:r>
            <a:r>
              <a:rPr lang="en-US" sz="3600" dirty="0"/>
              <a:t> </a:t>
            </a:r>
            <a:r>
              <a:rPr lang="en-US" sz="3600" dirty="0" smtClean="0"/>
              <a:t>Laboratory</a:t>
            </a:r>
          </a:p>
          <a:p>
            <a:pPr marL="0" lvl="0" indent="0" algn="ctr">
              <a:spcBef>
                <a:spcPts val="1200"/>
              </a:spcBef>
              <a:buSzPct val="25000"/>
              <a:buNone/>
            </a:pPr>
            <a:endParaRPr lang="en-US" sz="3600" dirty="0"/>
          </a:p>
          <a:p>
            <a:pPr marL="0" marR="0" lvl="0" indent="0" algn="ctr" rtl="0">
              <a:spcBef>
                <a:spcPts val="1200"/>
              </a:spcBef>
              <a:spcAft>
                <a:spcPts val="0"/>
              </a:spcAft>
              <a:buClr>
                <a:srgbClr val="FFFF00"/>
              </a:buClr>
              <a:buSzPct val="25000"/>
              <a:buFont typeface="Arial"/>
              <a:buNone/>
            </a:pPr>
            <a:r>
              <a:rPr lang="en-US" sz="3600" b="0" i="0" u="none" strike="noStrike" cap="none" dirty="0" smtClean="0">
                <a:solidFill>
                  <a:srgbClr val="FFFF00"/>
                </a:solidFill>
                <a:sym typeface="Times New Roman"/>
              </a:rPr>
              <a:t>Earth and Solar Wind Science Observations of the DSCOVR Mission</a:t>
            </a:r>
            <a:endParaRPr lang="en-US" sz="3600" b="0" i="0" u="none" strike="noStrike" cap="none" dirty="0">
              <a:solidFill>
                <a:srgbClr val="FFFF00"/>
              </a:solidFill>
              <a:sym typeface="Times New Roman"/>
            </a:endParaRPr>
          </a:p>
          <a:p>
            <a:pPr marL="0" marR="0" lvl="0" indent="0" algn="ctr" rtl="0">
              <a:spcBef>
                <a:spcPts val="1200"/>
              </a:spcBef>
              <a:spcAft>
                <a:spcPts val="0"/>
              </a:spcAft>
              <a:buClr>
                <a:srgbClr val="FFFF00"/>
              </a:buClr>
              <a:buSzPct val="25000"/>
              <a:buFont typeface="Arial"/>
              <a:buNone/>
            </a:pPr>
            <a:endParaRPr sz="3600" b="0" i="0" u="none" strike="noStrike" cap="none" dirty="0">
              <a:solidFill>
                <a:srgbClr val="FFFF00"/>
              </a:solidFill>
              <a:sym typeface="Times New Roman"/>
            </a:endParaRPr>
          </a:p>
        </p:txBody>
      </p:sp>
      <p:sp>
        <p:nvSpPr>
          <p:cNvPr id="127" name="Shape 127"/>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596900" y="33920"/>
            <a:ext cx="8229600" cy="658158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6000" b="1" i="0" u="none" strike="noStrike" cap="none">
                <a:solidFill>
                  <a:srgbClr val="538CD5"/>
                </a:solidFill>
                <a:latin typeface="Times New Roman"/>
                <a:ea typeface="Times New Roman"/>
                <a:cs typeface="Times New Roman"/>
                <a:sym typeface="Times New Roman"/>
              </a:rPr>
              <a:t>Member’s astrophotos</a:t>
            </a:r>
          </a:p>
          <a:p>
            <a:pPr marL="0" marR="0" lvl="0" indent="0" algn="ctr" rtl="0">
              <a:lnSpc>
                <a:spcPct val="100000"/>
              </a:lnSpc>
              <a:spcBef>
                <a:spcPts val="0"/>
              </a:spcBef>
              <a:spcAft>
                <a:spcPts val="0"/>
              </a:spcAft>
              <a:buClr>
                <a:srgbClr val="538CD5"/>
              </a:buClr>
              <a:buSzPct val="25000"/>
              <a:buFont typeface="Times New Roman"/>
              <a:buNone/>
            </a:pPr>
            <a:r>
              <a:rPr lang="en-US" sz="6000" b="1">
                <a:solidFill>
                  <a:srgbClr val="538CD5"/>
                </a:solidFill>
                <a:latin typeface="Times New Roman"/>
                <a:ea typeface="Times New Roman"/>
                <a:cs typeface="Times New Roman"/>
                <a:sym typeface="Times New Roman"/>
              </a:rPr>
              <a:t>and sketches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0126"/>
            <a:ext cx="9144000" cy="5314949"/>
          </a:xfrm>
          <a:prstGeom prst="rect">
            <a:avLst/>
          </a:prstGeom>
        </p:spPr>
      </p:pic>
      <p:sp>
        <p:nvSpPr>
          <p:cNvPr id="4" name="TextBox 3"/>
          <p:cNvSpPr txBox="1"/>
          <p:nvPr/>
        </p:nvSpPr>
        <p:spPr>
          <a:xfrm>
            <a:off x="895350" y="5905500"/>
            <a:ext cx="4038600" cy="523220"/>
          </a:xfrm>
          <a:prstGeom prst="rect">
            <a:avLst/>
          </a:prstGeom>
          <a:noFill/>
        </p:spPr>
        <p:txBody>
          <a:bodyPr wrap="square" rtlCol="0">
            <a:spAutoFit/>
          </a:bodyPr>
          <a:lstStyle/>
          <a:p>
            <a:r>
              <a:rPr lang="en-US" dirty="0" smtClean="0">
                <a:solidFill>
                  <a:schemeClr val="bg1"/>
                </a:solidFill>
              </a:rPr>
              <a:t>Chuck </a:t>
            </a:r>
            <a:r>
              <a:rPr lang="en-US" dirty="0" err="1" smtClean="0">
                <a:solidFill>
                  <a:schemeClr val="bg1"/>
                </a:solidFill>
              </a:rPr>
              <a:t>Cynamon</a:t>
            </a:r>
            <a:r>
              <a:rPr lang="en-US" dirty="0" smtClean="0">
                <a:solidFill>
                  <a:schemeClr val="bg1"/>
                </a:solidFill>
              </a:rPr>
              <a:t> - First deep sky photo</a:t>
            </a:r>
          </a:p>
          <a:p>
            <a:r>
              <a:rPr lang="en-US" dirty="0" smtClean="0">
                <a:solidFill>
                  <a:schemeClr val="bg1"/>
                </a:solidFill>
              </a:rPr>
              <a:t>NGC 7479, October 30, 2016</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8</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1020"/>
            <a:ext cx="9144000" cy="5775960"/>
          </a:xfrm>
          <a:prstGeom prst="rect">
            <a:avLst/>
          </a:prstGeom>
        </p:spPr>
      </p:pic>
    </p:spTree>
    <p:extLst>
      <p:ext uri="{BB962C8B-B14F-4D97-AF65-F5344CB8AC3E}">
        <p14:creationId xmlns:p14="http://schemas.microsoft.com/office/powerpoint/2010/main" val="411655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9</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4" y="0"/>
            <a:ext cx="8441912" cy="6858000"/>
          </a:xfrm>
          <a:prstGeom prst="rect">
            <a:avLst/>
          </a:prstGeom>
        </p:spPr>
      </p:pic>
    </p:spTree>
    <p:extLst>
      <p:ext uri="{BB962C8B-B14F-4D97-AF65-F5344CB8AC3E}">
        <p14:creationId xmlns:p14="http://schemas.microsoft.com/office/powerpoint/2010/main" val="376314359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30035</TotalTime>
  <Words>514</Words>
  <Application>Microsoft Office PowerPoint</Application>
  <PresentationFormat>On-screen Show (4:3)</PresentationFormat>
  <Paragraphs>83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Tahoma</vt:lpstr>
      <vt:lpstr>Calibri</vt:lpstr>
      <vt:lpstr>Arial Black</vt:lpstr>
      <vt:lpstr>Times New Roman</vt:lpstr>
      <vt:lpstr>Office Theme</vt:lpstr>
      <vt:lpstr>PowerPoint Presentation</vt:lpstr>
      <vt:lpstr>PowerPoint Presentation</vt:lpstr>
      <vt:lpstr>PowerPoint Presentation</vt:lpstr>
      <vt:lpstr>Upcoming Events</vt:lpstr>
      <vt:lpstr>PowerPoint Presentation</vt:lpstr>
      <vt:lpstr>PowerPoint Presentation</vt:lpstr>
      <vt:lpstr>PowerPoint Presentation</vt:lpstr>
      <vt:lpstr>PowerPoint Presentation</vt:lpstr>
      <vt:lpstr>PowerPoint Presentation</vt:lpstr>
      <vt:lpstr>PowerPoint Presentation</vt:lpstr>
      <vt:lpstr>Night Sky 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Johnson</dc:creator>
  <cp:lastModifiedBy>Jim Johnson</cp:lastModifiedBy>
  <cp:revision>28</cp:revision>
  <dcterms:modified xsi:type="dcterms:W3CDTF">2017-04-20T22:52:56Z</dcterms:modified>
</cp:coreProperties>
</file>